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721" r:id="rId4"/>
    <p:sldId id="722" r:id="rId5"/>
    <p:sldId id="723" r:id="rId6"/>
    <p:sldId id="724" r:id="rId7"/>
    <p:sldId id="391" r:id="rId8"/>
    <p:sldId id="714" r:id="rId9"/>
    <p:sldId id="725" r:id="rId10"/>
    <p:sldId id="726" r:id="rId11"/>
    <p:sldId id="727" r:id="rId12"/>
    <p:sldId id="728" r:id="rId13"/>
    <p:sldId id="729" r:id="rId14"/>
    <p:sldId id="717" r:id="rId15"/>
    <p:sldId id="730" r:id="rId1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2/23/2020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2/23/2020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2/23/2020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2/23/2020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2/23/2020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2/23/2020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2/23/2020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The Start of a Wondrous Ending</a:t>
            </a:r>
          </a:p>
          <a:p>
            <a:pPr algn="ctr"/>
            <a:r>
              <a:rPr lang="en-US" sz="4000" b="1" dirty="0">
                <a:latin typeface="Candara" panose="020E0502030303020204" pitchFamily="34" charset="0"/>
              </a:rPr>
              <a:t>Mark 11:1-11</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King’s Appearance </a:t>
            </a:r>
            <a:r>
              <a:rPr lang="en-US" sz="3800" b="1" cap="none" baseline="30000" dirty="0">
                <a:solidFill>
                  <a:srgbClr val="00B0F0"/>
                </a:solidFill>
                <a:latin typeface="+mn-lt"/>
              </a:rPr>
              <a:t>(11:7-10)</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887327"/>
            <a:ext cx="11590636" cy="2308324"/>
          </a:xfrm>
          <a:prstGeom prst="rect">
            <a:avLst/>
          </a:prstGeom>
          <a:noFill/>
        </p:spPr>
        <p:txBody>
          <a:bodyPr wrap="square" rtlCol="0">
            <a:spAutoFit/>
          </a:bodyPr>
          <a:lstStyle/>
          <a:p>
            <a:pPr algn="just"/>
            <a:r>
              <a:rPr lang="en-US" sz="2400" i="1" dirty="0"/>
              <a:t>7 They brought the colt to Jesus and put their coats on it; and He sat on it. 8 And many spread their coats in the road, and others spread leafy branches which they had cut from the fields. 9 Those who went in front and those who followed were shouting: "Hosanna! BLESSED IS HE WHO COMES IN THE NAME OF THE LORD; 10 Blessed is the coming kingdom of our father David; Hosanna in the highest!"</a:t>
            </a:r>
            <a:endParaRPr lang="en-US" sz="2400" dirty="0"/>
          </a:p>
        </p:txBody>
      </p:sp>
      <p:sp>
        <p:nvSpPr>
          <p:cNvPr id="4" name="TextBox 3">
            <a:extLst>
              <a:ext uri="{FF2B5EF4-FFF2-40B4-BE49-F238E27FC236}">
                <a16:creationId xmlns:a16="http://schemas.microsoft.com/office/drawing/2014/main" id="{707C3B2A-04A9-42A2-B05E-4852FC797EC1}"/>
              </a:ext>
            </a:extLst>
          </p:cNvPr>
          <p:cNvSpPr txBox="1"/>
          <p:nvPr/>
        </p:nvSpPr>
        <p:spPr>
          <a:xfrm>
            <a:off x="280218" y="3168327"/>
            <a:ext cx="11590636" cy="1077218"/>
          </a:xfrm>
          <a:prstGeom prst="rect">
            <a:avLst/>
          </a:prstGeom>
          <a:noFill/>
        </p:spPr>
        <p:txBody>
          <a:bodyPr wrap="square" rtlCol="0">
            <a:spAutoFit/>
          </a:bodyPr>
          <a:lstStyle/>
          <a:p>
            <a:pPr marL="514350" indent="-514350">
              <a:buAutoNum type="alphaUcPeriod"/>
            </a:pPr>
            <a:r>
              <a:rPr lang="en-US" sz="3200" dirty="0"/>
              <a:t>Jesus appears as the </a:t>
            </a:r>
            <a:r>
              <a:rPr lang="en-US" sz="3200" b="1" u="sng" dirty="0"/>
              <a:t>lowly</a:t>
            </a:r>
            <a:r>
              <a:rPr lang="en-US" sz="3200" dirty="0"/>
              <a:t> One </a:t>
            </a:r>
          </a:p>
          <a:p>
            <a:pPr marL="514350" indent="-514350">
              <a:buAutoNum type="alphaUcPeriod"/>
            </a:pPr>
            <a:r>
              <a:rPr lang="en-US" sz="3200" dirty="0"/>
              <a:t>Jesus appears as the </a:t>
            </a:r>
            <a:r>
              <a:rPr lang="en-US" sz="3200" b="1" u="sng" dirty="0"/>
              <a:t>lofty</a:t>
            </a:r>
            <a:r>
              <a:rPr lang="en-US" sz="3200" dirty="0"/>
              <a:t> One</a:t>
            </a:r>
          </a:p>
        </p:txBody>
      </p:sp>
    </p:spTree>
    <p:extLst>
      <p:ext uri="{BB962C8B-B14F-4D97-AF65-F5344CB8AC3E}">
        <p14:creationId xmlns:p14="http://schemas.microsoft.com/office/powerpoint/2010/main" val="357086446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Psalm 118:24-25</a:t>
            </a:r>
            <a:endParaRPr lang="en-US" sz="3600" b="1" baseline="30000"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4401205"/>
          </a:xfrm>
          <a:prstGeom prst="rect">
            <a:avLst/>
          </a:prstGeom>
          <a:noFill/>
        </p:spPr>
        <p:txBody>
          <a:bodyPr wrap="square" rtlCol="0">
            <a:spAutoFit/>
          </a:bodyPr>
          <a:lstStyle/>
          <a:p>
            <a:pPr algn="just"/>
            <a:r>
              <a:rPr lang="en-US" sz="4000" i="1" dirty="0"/>
              <a:t>24 This is the day which the LORD has made; Let us rejoice and be glad in it. 25 O LORD, do save</a:t>
            </a:r>
            <a:r>
              <a:rPr lang="en-US" sz="4000" i="1" baseline="30000" dirty="0"/>
              <a:t>*Hosanna </a:t>
            </a:r>
            <a:r>
              <a:rPr lang="en-US" sz="4000" i="1" dirty="0"/>
              <a:t>we beseech You; O LORD, we beseech You, do send prosperity! 26 Blessed is the one who comes in the name of the LORD; We have blessed you from the house of the LORD.</a:t>
            </a:r>
            <a:r>
              <a:rPr lang="en-US" sz="4000" dirty="0"/>
              <a:t> </a:t>
            </a:r>
          </a:p>
        </p:txBody>
      </p:sp>
    </p:spTree>
    <p:extLst>
      <p:ext uri="{BB962C8B-B14F-4D97-AF65-F5344CB8AC3E}">
        <p14:creationId xmlns:p14="http://schemas.microsoft.com/office/powerpoint/2010/main" val="4009513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Psalm 150</a:t>
            </a:r>
            <a:endParaRPr lang="en-US" sz="3600" b="1" baseline="30000"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6001643"/>
          </a:xfrm>
          <a:prstGeom prst="rect">
            <a:avLst/>
          </a:prstGeom>
          <a:noFill/>
        </p:spPr>
        <p:txBody>
          <a:bodyPr wrap="square" rtlCol="0">
            <a:spAutoFit/>
          </a:bodyPr>
          <a:lstStyle/>
          <a:p>
            <a:pPr marL="742950" indent="-742950" algn="just">
              <a:buFont typeface="+mj-lt"/>
              <a:buAutoNum type="arabicParenR"/>
            </a:pPr>
            <a:r>
              <a:rPr lang="en-US" sz="3200" i="1" dirty="0"/>
              <a:t>Praise the Lord! Praise God in His sanctuary; Praise Him in His mighty expanse.</a:t>
            </a:r>
          </a:p>
          <a:p>
            <a:pPr marL="742950" indent="-742950" algn="just">
              <a:buAutoNum type="arabicParenR"/>
            </a:pPr>
            <a:r>
              <a:rPr lang="en-US" sz="3200" i="1" dirty="0"/>
              <a:t>Praise Him for His mighty deeds; Praise Him according to His excellent greatness.</a:t>
            </a:r>
          </a:p>
          <a:p>
            <a:pPr marL="742950" indent="-742950" algn="just">
              <a:buAutoNum type="arabicParenR"/>
            </a:pPr>
            <a:r>
              <a:rPr lang="en-US" sz="3200" i="1" dirty="0"/>
              <a:t>Praise Him with trumpet sound; Praise Him with harp and lyre. </a:t>
            </a:r>
          </a:p>
          <a:p>
            <a:pPr marL="742950" indent="-742950" algn="just">
              <a:buAutoNum type="arabicParenR"/>
            </a:pPr>
            <a:r>
              <a:rPr lang="en-US" sz="3200" i="1" dirty="0"/>
              <a:t>Praise Him with </a:t>
            </a:r>
            <a:r>
              <a:rPr lang="en-US" sz="3200" i="1" dirty="0" err="1"/>
              <a:t>timbrel</a:t>
            </a:r>
            <a:r>
              <a:rPr lang="en-US" sz="3200" i="1" dirty="0"/>
              <a:t> and dancing; Praise Him with stringed instruments and pipe.</a:t>
            </a:r>
          </a:p>
          <a:p>
            <a:pPr marL="742950" indent="-742950" algn="just">
              <a:buAutoNum type="arabicParenR"/>
            </a:pPr>
            <a:r>
              <a:rPr lang="en-US" sz="3200" i="1" dirty="0"/>
              <a:t>Praise Him with loud cymbals; Praise Him with resounding cymbals. </a:t>
            </a:r>
          </a:p>
          <a:p>
            <a:pPr marL="742950" indent="-742950" algn="just">
              <a:buAutoNum type="arabicParenR"/>
            </a:pPr>
            <a:r>
              <a:rPr lang="en-US" sz="3200" i="1" dirty="0"/>
              <a:t>Let everything that has breath praise the Lord. Praise the Lord!  </a:t>
            </a:r>
            <a:endParaRPr lang="en-US" sz="3200" dirty="0"/>
          </a:p>
        </p:txBody>
      </p:sp>
    </p:spTree>
    <p:extLst>
      <p:ext uri="{BB962C8B-B14F-4D97-AF65-F5344CB8AC3E}">
        <p14:creationId xmlns:p14="http://schemas.microsoft.com/office/powerpoint/2010/main" val="153563471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Titus 2:11-14</a:t>
            </a:r>
            <a:endParaRPr lang="en-US" sz="3600" b="1" baseline="30000"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632311"/>
          </a:xfrm>
          <a:prstGeom prst="rect">
            <a:avLst/>
          </a:prstGeom>
          <a:noFill/>
        </p:spPr>
        <p:txBody>
          <a:bodyPr wrap="square" rtlCol="0">
            <a:spAutoFit/>
          </a:bodyPr>
          <a:lstStyle/>
          <a:p>
            <a:pPr algn="just"/>
            <a:r>
              <a:rPr lang="en-US" sz="3600" i="1" dirty="0"/>
              <a:t>11 For the grace of God has appeared, bringing salvation to all men, 12 instructing us to deny ungodliness and worldly desires and to live sensibly, righteously and godly in the present age, 13 looking for the blessed hope and the appearing of the glory of our great God and Savior, Christ Jesus, 14 who gave Himself for us to redeem us from every lawless deed, and to purify for Himself a people for His own possession, zealous for good deeds. </a:t>
            </a:r>
            <a:endParaRPr lang="en-US" sz="3600" dirty="0"/>
          </a:p>
        </p:txBody>
      </p:sp>
    </p:spTree>
    <p:extLst>
      <p:ext uri="{BB962C8B-B14F-4D97-AF65-F5344CB8AC3E}">
        <p14:creationId xmlns:p14="http://schemas.microsoft.com/office/powerpoint/2010/main" val="212309853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King’s Appraisal </a:t>
            </a:r>
            <a:r>
              <a:rPr lang="en-US" sz="3800" b="1" cap="none" baseline="30000" dirty="0">
                <a:solidFill>
                  <a:srgbClr val="00B0F0"/>
                </a:solidFill>
                <a:latin typeface="+mn-lt"/>
              </a:rPr>
              <a:t>(11:11)</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887327"/>
            <a:ext cx="11590636" cy="1200329"/>
          </a:xfrm>
          <a:prstGeom prst="rect">
            <a:avLst/>
          </a:prstGeom>
          <a:noFill/>
        </p:spPr>
        <p:txBody>
          <a:bodyPr wrap="square" rtlCol="0">
            <a:spAutoFit/>
          </a:bodyPr>
          <a:lstStyle/>
          <a:p>
            <a:pPr algn="just"/>
            <a:r>
              <a:rPr lang="en-US" sz="2400" i="1" dirty="0"/>
              <a:t>Jesus entered Jerusalem and came into the temple; and after looking around at everything, He left for Bethany with the twelve, since it was already late. </a:t>
            </a:r>
            <a:endParaRPr lang="en-US" sz="2400" dirty="0"/>
          </a:p>
        </p:txBody>
      </p:sp>
      <p:sp>
        <p:nvSpPr>
          <p:cNvPr id="4" name="TextBox 3">
            <a:extLst>
              <a:ext uri="{FF2B5EF4-FFF2-40B4-BE49-F238E27FC236}">
                <a16:creationId xmlns:a16="http://schemas.microsoft.com/office/drawing/2014/main" id="{707C3B2A-04A9-42A2-B05E-4852FC797EC1}"/>
              </a:ext>
            </a:extLst>
          </p:cNvPr>
          <p:cNvSpPr txBox="1"/>
          <p:nvPr/>
        </p:nvSpPr>
        <p:spPr>
          <a:xfrm>
            <a:off x="300682" y="2217328"/>
            <a:ext cx="11590636" cy="1077218"/>
          </a:xfrm>
          <a:prstGeom prst="rect">
            <a:avLst/>
          </a:prstGeom>
          <a:noFill/>
        </p:spPr>
        <p:txBody>
          <a:bodyPr wrap="square" rtlCol="0">
            <a:spAutoFit/>
          </a:bodyPr>
          <a:lstStyle/>
          <a:p>
            <a:pPr marL="514350" indent="-514350">
              <a:buAutoNum type="alphaUcPeriod"/>
            </a:pPr>
            <a:r>
              <a:rPr lang="en-US" sz="3200" dirty="0"/>
              <a:t>Jesus appraises the </a:t>
            </a:r>
            <a:r>
              <a:rPr lang="en-US" sz="3200" b="1" u="sng" dirty="0"/>
              <a:t>town</a:t>
            </a:r>
            <a:r>
              <a:rPr lang="en-US" sz="3200" dirty="0"/>
              <a:t> (turn to Luke 19:41-44)</a:t>
            </a:r>
          </a:p>
          <a:p>
            <a:pPr marL="514350" indent="-514350">
              <a:buAutoNum type="alphaUcPeriod"/>
            </a:pPr>
            <a:r>
              <a:rPr lang="en-US" sz="3200" dirty="0"/>
              <a:t>Jesus appraises the </a:t>
            </a:r>
            <a:r>
              <a:rPr lang="en-US" sz="3200" b="1" u="sng" dirty="0"/>
              <a:t>temple</a:t>
            </a:r>
          </a:p>
        </p:txBody>
      </p:sp>
      <p:sp>
        <p:nvSpPr>
          <p:cNvPr id="8" name="TextBox 7">
            <a:extLst>
              <a:ext uri="{FF2B5EF4-FFF2-40B4-BE49-F238E27FC236}">
                <a16:creationId xmlns:a16="http://schemas.microsoft.com/office/drawing/2014/main" id="{0413B10A-62C8-44F7-8BC4-CC30159100B3}"/>
              </a:ext>
            </a:extLst>
          </p:cNvPr>
          <p:cNvSpPr txBox="1"/>
          <p:nvPr/>
        </p:nvSpPr>
        <p:spPr>
          <a:xfrm>
            <a:off x="277718" y="3900352"/>
            <a:ext cx="11590636" cy="1754326"/>
          </a:xfrm>
          <a:prstGeom prst="rect">
            <a:avLst/>
          </a:prstGeom>
          <a:noFill/>
        </p:spPr>
        <p:txBody>
          <a:bodyPr wrap="square" rtlCol="0">
            <a:spAutoFit/>
          </a:bodyPr>
          <a:lstStyle/>
          <a:p>
            <a:pPr algn="ctr"/>
            <a:r>
              <a:rPr lang="en-US" sz="3600" i="1" dirty="0"/>
              <a:t>Behold, your king is coming to you;</a:t>
            </a:r>
          </a:p>
          <a:p>
            <a:pPr algn="ctr"/>
            <a:r>
              <a:rPr lang="en-US" sz="3600" i="1" dirty="0"/>
              <a:t>He is just and endowed with salvation…</a:t>
            </a:r>
          </a:p>
          <a:p>
            <a:pPr algn="ctr"/>
            <a:r>
              <a:rPr lang="en-US" sz="3600" i="1" dirty="0"/>
              <a:t>(Zechariah 9:9)</a:t>
            </a:r>
            <a:endParaRPr lang="en-US" sz="3600" dirty="0"/>
          </a:p>
        </p:txBody>
      </p:sp>
    </p:spTree>
    <p:extLst>
      <p:ext uri="{BB962C8B-B14F-4D97-AF65-F5344CB8AC3E}">
        <p14:creationId xmlns:p14="http://schemas.microsoft.com/office/powerpoint/2010/main" val="404572270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750"/>
                                        <p:tgtEl>
                                          <p:spTgt spid="8">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1750"/>
                                        <p:tgtEl>
                                          <p:spTgt spid="8">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7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The Start of a Wondrous Ending</a:t>
            </a:r>
          </a:p>
          <a:p>
            <a:pPr algn="ctr"/>
            <a:r>
              <a:rPr lang="en-US" sz="4000" b="1" dirty="0">
                <a:latin typeface="Candara" panose="020E0502030303020204" pitchFamily="34" charset="0"/>
              </a:rPr>
              <a:t>Mark 11:1-11</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120732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11:1-5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509200"/>
          </a:xfrm>
          <a:prstGeom prst="rect">
            <a:avLst/>
          </a:prstGeom>
          <a:noFill/>
        </p:spPr>
        <p:txBody>
          <a:bodyPr wrap="square" rtlCol="0">
            <a:spAutoFit/>
          </a:bodyPr>
          <a:lstStyle/>
          <a:p>
            <a:pPr algn="just"/>
            <a:r>
              <a:rPr lang="en-US" sz="3200" i="1" dirty="0"/>
              <a:t>1 As they approached Jerusalem, at Bethphage and Bethany, near the Mount of Olives, He sent two of His disciples, 2 and said to them, "Go into the village opposite you, and immediately as you enter it, you will find a colt tied there, on which no one yet has ever sat; untie it and bring it here. 3 "If anyone says to you, 'Why are you doing this?' you say, 'The Lord has need of it'; and immediately he will send it back here." 4 They went away and found a colt tied at the door, outside in the street; and they untied it. 5 Some of the bystanders were saying to them, "What are you doing, untying the colt?"</a:t>
            </a:r>
            <a:endParaRPr lang="en-US" sz="3200" dirty="0"/>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11:6-11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6001643"/>
          </a:xfrm>
          <a:prstGeom prst="rect">
            <a:avLst/>
          </a:prstGeom>
          <a:noFill/>
        </p:spPr>
        <p:txBody>
          <a:bodyPr wrap="square" rtlCol="0">
            <a:spAutoFit/>
          </a:bodyPr>
          <a:lstStyle/>
          <a:p>
            <a:pPr algn="just"/>
            <a:r>
              <a:rPr lang="en-US" sz="3200" i="1" dirty="0"/>
              <a:t>6 They spoke to them just as Jesus had told them, and they gave them permission. 7 They brought the colt to Jesus and put their coats on it; and He sat on it. 8 And many spread their coats in the road, and others spread leafy branches which they had cut from the fields. 9 Those who went in front and those who followed were shouting: "Hosanna! BLESSED IS HE WHO COMES IN THE NAME OF THE LORD; 10 Blessed is the coming kingdom of our father David; Hosanna in the highest!" 11 Jesus entered Jerusalem and came into the temple; and after looking around at everything, He left for Bethany with the twelve, since it was already late. </a:t>
            </a:r>
            <a:endParaRPr lang="en-US" sz="3200" dirty="0"/>
          </a:p>
        </p:txBody>
      </p:sp>
    </p:spTree>
    <p:extLst>
      <p:ext uri="{BB962C8B-B14F-4D97-AF65-F5344CB8AC3E}">
        <p14:creationId xmlns:p14="http://schemas.microsoft.com/office/powerpoint/2010/main" val="143466953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10:45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123658"/>
          </a:xfrm>
          <a:prstGeom prst="rect">
            <a:avLst/>
          </a:prstGeom>
          <a:noFill/>
        </p:spPr>
        <p:txBody>
          <a:bodyPr wrap="square" rtlCol="0">
            <a:spAutoFit/>
          </a:bodyPr>
          <a:lstStyle/>
          <a:p>
            <a:pPr algn="just"/>
            <a:r>
              <a:rPr lang="en-US" sz="4400" i="1" dirty="0"/>
              <a:t>“For even the Son of Man did not come to be served, but to serve, and to give His life a ransom for many” </a:t>
            </a:r>
            <a:endParaRPr lang="en-US" sz="4400" dirty="0"/>
          </a:p>
        </p:txBody>
      </p:sp>
    </p:spTree>
    <p:extLst>
      <p:ext uri="{BB962C8B-B14F-4D97-AF65-F5344CB8AC3E}">
        <p14:creationId xmlns:p14="http://schemas.microsoft.com/office/powerpoint/2010/main" val="56603025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Zechariah 9:9 </a:t>
            </a:r>
            <a:r>
              <a:rPr lang="en-US" sz="3600" b="1" baseline="30000" dirty="0">
                <a:solidFill>
                  <a:srgbClr val="00B0F0"/>
                </a:solidFill>
              </a:rPr>
              <a:t>(about 520 B.C.)</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3785652"/>
          </a:xfrm>
          <a:prstGeom prst="rect">
            <a:avLst/>
          </a:prstGeom>
          <a:noFill/>
        </p:spPr>
        <p:txBody>
          <a:bodyPr wrap="square" rtlCol="0">
            <a:spAutoFit/>
          </a:bodyPr>
          <a:lstStyle/>
          <a:p>
            <a:pPr algn="just"/>
            <a:r>
              <a:rPr lang="en-US" sz="4000" i="1" dirty="0"/>
              <a:t>“Rejoice greatly, O daughter of Zion! Shout in triumph, O daughter of Jerusalem! Behold, your king is coming to you; He is just and endowed with salvation, Humble, and mounted on a donkey, Even on a colt, the foal of a donkey.” </a:t>
            </a:r>
            <a:endParaRPr lang="en-US" sz="4000" dirty="0"/>
          </a:p>
        </p:txBody>
      </p:sp>
    </p:spTree>
    <p:extLst>
      <p:ext uri="{BB962C8B-B14F-4D97-AF65-F5344CB8AC3E}">
        <p14:creationId xmlns:p14="http://schemas.microsoft.com/office/powerpoint/2010/main" val="395158853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12:16</a:t>
            </a:r>
            <a:endParaRPr lang="en-US" sz="3600" b="1" baseline="30000"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3170099"/>
          </a:xfrm>
          <a:prstGeom prst="rect">
            <a:avLst/>
          </a:prstGeom>
          <a:noFill/>
        </p:spPr>
        <p:txBody>
          <a:bodyPr wrap="square" rtlCol="0">
            <a:spAutoFit/>
          </a:bodyPr>
          <a:lstStyle/>
          <a:p>
            <a:pPr algn="just"/>
            <a:r>
              <a:rPr lang="en-US" sz="4000" i="1" dirty="0"/>
              <a:t>“These things His disciples did not understand at the first; but when Jesus was glorified, then they remembered that these things were written of Him, and that they had done these things to Him.”</a:t>
            </a:r>
            <a:r>
              <a:rPr lang="en-US" sz="4000" dirty="0"/>
              <a:t> </a:t>
            </a:r>
          </a:p>
        </p:txBody>
      </p:sp>
    </p:spTree>
    <p:extLst>
      <p:ext uri="{BB962C8B-B14F-4D97-AF65-F5344CB8AC3E}">
        <p14:creationId xmlns:p14="http://schemas.microsoft.com/office/powerpoint/2010/main" val="31508612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King’s Arrival </a:t>
            </a:r>
            <a:r>
              <a:rPr lang="en-US" sz="3800" b="1" cap="none" baseline="30000" dirty="0">
                <a:solidFill>
                  <a:srgbClr val="00B0F0"/>
                </a:solidFill>
                <a:latin typeface="+mn-lt"/>
              </a:rPr>
              <a:t>(11:1-6)</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887327"/>
            <a:ext cx="11590636" cy="3785652"/>
          </a:xfrm>
          <a:prstGeom prst="rect">
            <a:avLst/>
          </a:prstGeom>
          <a:noFill/>
        </p:spPr>
        <p:txBody>
          <a:bodyPr wrap="square" rtlCol="0">
            <a:spAutoFit/>
          </a:bodyPr>
          <a:lstStyle/>
          <a:p>
            <a:pPr algn="just"/>
            <a:r>
              <a:rPr lang="en-US" sz="2400" i="1" dirty="0"/>
              <a:t>1 As they approached Jerusalem, at Bethphage and Bethany, near the Mount of Olives, He sent two of His disciples, 2 and said to them, "Go into the village opposite you, and immediately as you enter it, you will find a colt tied there, on which no one yet has ever sat; untie it and bring it here. 3 "If anyone says to you, 'Why are you doing this?' you say, 'The Lord has need of it'; and immediately he will send it back here." 4 They went away and found a colt tied at the door, outside in the street; and they untied it. 5 Some of the bystanders were saying to them, "What are you doing, untying the colt?" 6 They spoke to them just as Jesus had told them, and they gave them permission.</a:t>
            </a:r>
            <a:r>
              <a:rPr lang="en-US" sz="2400" dirty="0"/>
              <a:t> </a:t>
            </a:r>
          </a:p>
        </p:txBody>
      </p:sp>
      <p:sp>
        <p:nvSpPr>
          <p:cNvPr id="4" name="TextBox 3">
            <a:extLst>
              <a:ext uri="{FF2B5EF4-FFF2-40B4-BE49-F238E27FC236}">
                <a16:creationId xmlns:a16="http://schemas.microsoft.com/office/drawing/2014/main" id="{707C3B2A-04A9-42A2-B05E-4852FC797EC1}"/>
              </a:ext>
            </a:extLst>
          </p:cNvPr>
          <p:cNvSpPr txBox="1"/>
          <p:nvPr/>
        </p:nvSpPr>
        <p:spPr>
          <a:xfrm>
            <a:off x="280218" y="4758710"/>
            <a:ext cx="11590636" cy="1077218"/>
          </a:xfrm>
          <a:prstGeom prst="rect">
            <a:avLst/>
          </a:prstGeom>
          <a:noFill/>
        </p:spPr>
        <p:txBody>
          <a:bodyPr wrap="square" rtlCol="0">
            <a:spAutoFit/>
          </a:bodyPr>
          <a:lstStyle/>
          <a:p>
            <a:pPr marL="514350" indent="-514350">
              <a:buAutoNum type="alphaUcPeriod"/>
            </a:pPr>
            <a:r>
              <a:rPr lang="en-US" sz="3200" b="1" dirty="0"/>
              <a:t>His authority (sovereignty) </a:t>
            </a:r>
          </a:p>
          <a:p>
            <a:pPr marL="514350" indent="-514350">
              <a:buAutoNum type="alphaUcPeriod"/>
            </a:pPr>
            <a:r>
              <a:rPr lang="en-US" sz="3200" b="1" dirty="0"/>
              <a:t>His ability (omnipotent – all-powerful)</a:t>
            </a:r>
            <a:endParaRPr lang="en-US" sz="2800" dirty="0"/>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King’s Appearance </a:t>
            </a:r>
            <a:r>
              <a:rPr lang="en-US" sz="3800" b="1" cap="none" baseline="30000" dirty="0">
                <a:solidFill>
                  <a:srgbClr val="00B0F0"/>
                </a:solidFill>
                <a:latin typeface="+mn-lt"/>
              </a:rPr>
              <a:t>(11:7-10)</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887327"/>
            <a:ext cx="11590636" cy="2308324"/>
          </a:xfrm>
          <a:prstGeom prst="rect">
            <a:avLst/>
          </a:prstGeom>
          <a:noFill/>
        </p:spPr>
        <p:txBody>
          <a:bodyPr wrap="square" rtlCol="0">
            <a:spAutoFit/>
          </a:bodyPr>
          <a:lstStyle/>
          <a:p>
            <a:pPr algn="just"/>
            <a:r>
              <a:rPr lang="en-US" sz="2400" i="1" dirty="0"/>
              <a:t>7 They brought the colt to Jesus and put their coats on it; and He sat on it. 8 And many spread their coats in the road, and others spread leafy branches which they had cut from the fields. 9 Those who went in front and those who followed were shouting: "Hosanna! BLESSED IS HE WHO COMES IN THE NAME OF THE LORD; 10 Blessed is the coming kingdom of our father David; Hosanna in the highest!"</a:t>
            </a:r>
            <a:endParaRPr lang="en-US" sz="2400" dirty="0"/>
          </a:p>
        </p:txBody>
      </p:sp>
      <p:sp>
        <p:nvSpPr>
          <p:cNvPr id="4" name="TextBox 3">
            <a:extLst>
              <a:ext uri="{FF2B5EF4-FFF2-40B4-BE49-F238E27FC236}">
                <a16:creationId xmlns:a16="http://schemas.microsoft.com/office/drawing/2014/main" id="{707C3B2A-04A9-42A2-B05E-4852FC797EC1}"/>
              </a:ext>
            </a:extLst>
          </p:cNvPr>
          <p:cNvSpPr txBox="1"/>
          <p:nvPr/>
        </p:nvSpPr>
        <p:spPr>
          <a:xfrm>
            <a:off x="280218" y="3363199"/>
            <a:ext cx="11590636" cy="3046988"/>
          </a:xfrm>
          <a:prstGeom prst="rect">
            <a:avLst/>
          </a:prstGeom>
          <a:noFill/>
        </p:spPr>
        <p:txBody>
          <a:bodyPr wrap="square" rtlCol="0">
            <a:spAutoFit/>
          </a:bodyPr>
          <a:lstStyle/>
          <a:p>
            <a:pPr algn="just"/>
            <a:r>
              <a:rPr lang="en-US" sz="3200" i="1" dirty="0"/>
              <a:t>4 What is man that You take thought of him, And the son of man that You care for him? 5 Yet You have made him a little lower than God, And You crown him with glory and majesty! 6 You make him to rule over the works of Your hands; You have put all things under his feet, 7 All sheep and oxen, </a:t>
            </a:r>
            <a:r>
              <a:rPr lang="en-US" sz="3200" i="1" u="sng" dirty="0"/>
              <a:t>And also the beasts of the field</a:t>
            </a:r>
            <a:r>
              <a:rPr lang="en-US" sz="3200" i="1" dirty="0"/>
              <a:t>…</a:t>
            </a:r>
            <a:r>
              <a:rPr lang="en-US" sz="3200" dirty="0"/>
              <a:t> (Psalm 8:4-8)</a:t>
            </a:r>
            <a:endParaRPr lang="en-US" sz="3200" b="1" dirty="0"/>
          </a:p>
        </p:txBody>
      </p:sp>
    </p:spTree>
    <p:extLst>
      <p:ext uri="{BB962C8B-B14F-4D97-AF65-F5344CB8AC3E}">
        <p14:creationId xmlns:p14="http://schemas.microsoft.com/office/powerpoint/2010/main" val="80568113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Zechariah 9:9 </a:t>
            </a:r>
            <a:r>
              <a:rPr lang="en-US" sz="3600" b="1" baseline="30000" dirty="0">
                <a:solidFill>
                  <a:srgbClr val="00B0F0"/>
                </a:solidFill>
              </a:rPr>
              <a:t>(about 520 B.C.)</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3785652"/>
          </a:xfrm>
          <a:prstGeom prst="rect">
            <a:avLst/>
          </a:prstGeom>
          <a:noFill/>
        </p:spPr>
        <p:txBody>
          <a:bodyPr wrap="square" rtlCol="0">
            <a:spAutoFit/>
          </a:bodyPr>
          <a:lstStyle/>
          <a:p>
            <a:pPr algn="just"/>
            <a:r>
              <a:rPr lang="en-US" sz="4000" i="1" dirty="0"/>
              <a:t>“Rejoice greatly, O daughter of Zion! Shout in triumph, O daughter of Jerusalem! Behold, your king is coming to you; He is just and endowed with salvation, Humble, and mounted on a donkey, Even on a colt, the foal of a donkey.” </a:t>
            </a:r>
            <a:endParaRPr lang="en-US" sz="4000" dirty="0"/>
          </a:p>
        </p:txBody>
      </p:sp>
    </p:spTree>
    <p:extLst>
      <p:ext uri="{BB962C8B-B14F-4D97-AF65-F5344CB8AC3E}">
        <p14:creationId xmlns:p14="http://schemas.microsoft.com/office/powerpoint/2010/main" val="20701448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5778</TotalTime>
  <Words>1308</Words>
  <Application>Microsoft Office PowerPoint</Application>
  <PresentationFormat>Widescreen</PresentationFormat>
  <Paragraphs>47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79</cp:revision>
  <dcterms:created xsi:type="dcterms:W3CDTF">2019-06-22T19:37:39Z</dcterms:created>
  <dcterms:modified xsi:type="dcterms:W3CDTF">2020-02-23T14:56:38Z</dcterms:modified>
</cp:coreProperties>
</file>